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7" r:id="rId2"/>
    <p:sldId id="281" r:id="rId3"/>
    <p:sldId id="347" r:id="rId4"/>
    <p:sldId id="312" r:id="rId5"/>
    <p:sldId id="294" r:id="rId6"/>
    <p:sldId id="296" r:id="rId7"/>
    <p:sldId id="297" r:id="rId8"/>
    <p:sldId id="306" r:id="rId9"/>
    <p:sldId id="298" r:id="rId10"/>
    <p:sldId id="310" r:id="rId11"/>
    <p:sldId id="300" r:id="rId12"/>
    <p:sldId id="308" r:id="rId13"/>
    <p:sldId id="301" r:id="rId14"/>
    <p:sldId id="315" r:id="rId15"/>
    <p:sldId id="363" r:id="rId16"/>
    <p:sldId id="302" r:id="rId17"/>
    <p:sldId id="303" r:id="rId18"/>
    <p:sldId id="304" r:id="rId19"/>
  </p:sldIdLst>
  <p:sldSz cx="12192000" cy="6858000"/>
  <p:notesSz cx="6858000" cy="9144000"/>
  <p:embeddedFontLst>
    <p:embeddedFont>
      <p:font typeface="함초롬돋움" panose="02030504000101010101" pitchFamily="18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DC2"/>
    <a:srgbClr val="FF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3318" autoAdjust="0"/>
  </p:normalViewPr>
  <p:slideViewPr>
    <p:cSldViewPr showGuides="1">
      <p:cViewPr varScale="1">
        <p:scale>
          <a:sx n="59" d="100"/>
          <a:sy n="59" d="100"/>
        </p:scale>
        <p:origin x="90" y="11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735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04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4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5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32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6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89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9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1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65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3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6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1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0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gJinShin/Capston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ss.kr/search/Search.do?queryText=znCreator,%EC%A0%95%ED%83%9C%EB%AF%BC&amp;searchGubun=true&amp;colName=E&amp;detailSearch=tru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4221088"/>
            <a:ext cx="12192000" cy="26369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84032" y="4581128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2014156050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신동진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2014154045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</a:t>
            </a:r>
            <a:r>
              <a:rPr lang="ko-KR" altLang="en-US" sz="2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찬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2014154044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박영규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32720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  <a:endParaRPr lang="en-US" altLang="ko-KR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Coin Management System</a:t>
            </a:r>
            <a:endParaRPr lang="ko-KR" altLang="en-US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365957"/>
            <a:ext cx="4176464" cy="234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0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2802" y="3935696"/>
            <a:ext cx="412736" cy="40413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1167" y="4438152"/>
            <a:ext cx="412736" cy="4041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6243" y="4983780"/>
            <a:ext cx="412736" cy="4041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71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server &amp; Database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사각형: 잘린 대각선 방향 모서리 25"/>
          <p:cNvSpPr/>
          <p:nvPr/>
        </p:nvSpPr>
        <p:spPr>
          <a:xfrm>
            <a:off x="1631347" y="2708920"/>
            <a:ext cx="3816424" cy="3096344"/>
          </a:xfrm>
          <a:prstGeom prst="snip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대각선 방향 모서리 2"/>
          <p:cNvSpPr/>
          <p:nvPr/>
        </p:nvSpPr>
        <p:spPr>
          <a:xfrm>
            <a:off x="6672064" y="2708920"/>
            <a:ext cx="3960440" cy="3096344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3061496"/>
            <a:ext cx="1224136" cy="122413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31791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3061496"/>
            <a:ext cx="1224136" cy="122413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28354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82" y="2954718"/>
            <a:ext cx="837576" cy="837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02" y="2975872"/>
            <a:ext cx="795267" cy="795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59" y="4502420"/>
            <a:ext cx="838757" cy="8387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05093" y="3394660"/>
            <a:ext cx="868773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114259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050678" y="3876694"/>
            <a:ext cx="813777" cy="702996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이등변 삼각형 38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4579690"/>
            <a:ext cx="1224136" cy="12241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28354" y="4301666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902670" y="3681084"/>
            <a:ext cx="4029121" cy="1510674"/>
            <a:chOff x="4902670" y="3681084"/>
            <a:chExt cx="4029121" cy="1510674"/>
          </a:xfrm>
        </p:grpSpPr>
        <p:cxnSp>
          <p:nvCxnSpPr>
            <p:cNvPr id="48" name="직선 화살표 연결선 47"/>
            <p:cNvCxnSpPr/>
            <p:nvPr/>
          </p:nvCxnSpPr>
          <p:spPr>
            <a:xfrm flipV="1">
              <a:off x="4902670" y="3681084"/>
              <a:ext cx="2088258" cy="1152074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4902670" y="3681084"/>
              <a:ext cx="4029121" cy="135713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4902670" y="5191758"/>
              <a:ext cx="20882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/>
          <p:cNvCxnSpPr/>
          <p:nvPr/>
        </p:nvCxnSpPr>
        <p:spPr>
          <a:xfrm rot="10800000">
            <a:off x="3930916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65" y="4502420"/>
            <a:ext cx="798789" cy="7987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884" y="6162255"/>
            <a:ext cx="412736" cy="404135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41" idx="2"/>
          </p:cNvCxnSpPr>
          <p:nvPr/>
        </p:nvCxnSpPr>
        <p:spPr>
          <a:xfrm flipV="1">
            <a:off x="8156320" y="6364322"/>
            <a:ext cx="495964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0273" y="6157954"/>
            <a:ext cx="327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Encryption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623968" y="1934329"/>
            <a:ext cx="5279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데이터베이스에 전송 암호화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(Password)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3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983432" y="2780928"/>
            <a:ext cx="2714644" cy="2226720"/>
            <a:chOff x="357158" y="1357298"/>
            <a:chExt cx="2714644" cy="2226720"/>
          </a:xfrm>
        </p:grpSpPr>
        <p:sp>
          <p:nvSpPr>
            <p:cNvPr id="48" name="직사각형 47"/>
            <p:cNvSpPr/>
            <p:nvPr/>
          </p:nvSpPr>
          <p:spPr>
            <a:xfrm>
              <a:off x="357158" y="3214686"/>
              <a:ext cx="271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Android Studio 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2.2.2.0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49" name="Picture 8" descr="C:\Users\onwoo\Pictures\android-studio-log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1357298"/>
              <a:ext cx="2165322" cy="181271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" name="그룹 1"/>
          <p:cNvGrpSpPr/>
          <p:nvPr/>
        </p:nvGrpSpPr>
        <p:grpSpPr>
          <a:xfrm>
            <a:off x="9017524" y="2405797"/>
            <a:ext cx="1800225" cy="2583909"/>
            <a:chOff x="6638945" y="1307578"/>
            <a:chExt cx="1800225" cy="2583909"/>
          </a:xfrm>
        </p:grpSpPr>
        <p:sp>
          <p:nvSpPr>
            <p:cNvPr id="54" name="직사각형 53"/>
            <p:cNvSpPr/>
            <p:nvPr/>
          </p:nvSpPr>
          <p:spPr>
            <a:xfrm>
              <a:off x="6710383" y="3522155"/>
              <a:ext cx="1714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5.7.16 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5" name="Picture 10" descr="C:\Users\onwoo\Pictures\mysql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902"/>
            <a:stretch/>
          </p:blipFill>
          <p:spPr bwMode="auto">
            <a:xfrm>
              <a:off x="6638945" y="1307578"/>
              <a:ext cx="1800225" cy="2214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51" name="직사각형 50"/>
          <p:cNvSpPr/>
          <p:nvPr/>
        </p:nvSpPr>
        <p:spPr>
          <a:xfrm>
            <a:off x="5469646" y="4796920"/>
            <a:ext cx="1634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Apache 2.4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&amp; </a:t>
            </a:r>
            <a:r>
              <a:rPr lang="en-US" altLang="ko-KR" dirty="0" err="1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en-US" altLang="ko-KR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7.0.13</a:t>
            </a:r>
            <a:endParaRPr lang="ko-KR" altLang="en-US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2" name="Picture 9" descr="C:\Users\onwoo\Pictures\apache.PNG"/>
          <p:cNvPicPr>
            <a:picLocks noChangeAspect="1" noChangeArrowheads="1"/>
          </p:cNvPicPr>
          <p:nvPr/>
        </p:nvPicPr>
        <p:blipFill rotWithShape="1">
          <a:blip r:embed="rId5" cstate="print"/>
          <a:srcRect b="34871"/>
          <a:stretch/>
        </p:blipFill>
        <p:spPr bwMode="auto">
          <a:xfrm>
            <a:off x="5090158" y="2492896"/>
            <a:ext cx="2200275" cy="13958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9" name="Picture 11" descr="C:\Users\onwoo\Pictures\ph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75207" y="3657926"/>
            <a:ext cx="2094075" cy="1413511"/>
          </a:xfrm>
          <a:prstGeom prst="rect">
            <a:avLst/>
          </a:prstGeom>
          <a:noFill/>
        </p:spPr>
      </p:pic>
      <p:cxnSp>
        <p:nvCxnSpPr>
          <p:cNvPr id="22" name="직선 화살표 연결선 21"/>
          <p:cNvCxnSpPr>
            <a:cxnSpLocks noChangeShapeType="1"/>
          </p:cNvCxnSpPr>
          <p:nvPr/>
        </p:nvCxnSpPr>
        <p:spPr bwMode="auto">
          <a:xfrm>
            <a:off x="7232344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6" name="직선 화살표 연결선 25"/>
          <p:cNvCxnSpPr>
            <a:cxnSpLocks noChangeShapeType="1"/>
          </p:cNvCxnSpPr>
          <p:nvPr/>
        </p:nvCxnSpPr>
        <p:spPr bwMode="auto">
          <a:xfrm>
            <a:off x="3440469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7" name="직선 화살표 연결선 26"/>
          <p:cNvCxnSpPr>
            <a:cxnSpLocks noChangeShapeType="1"/>
          </p:cNvCxnSpPr>
          <p:nvPr/>
        </p:nvCxnSpPr>
        <p:spPr bwMode="auto">
          <a:xfrm rot="10800000">
            <a:off x="3440469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8" name="직선 화살표 연결선 27"/>
          <p:cNvCxnSpPr>
            <a:cxnSpLocks noChangeShapeType="1"/>
          </p:cNvCxnSpPr>
          <p:nvPr/>
        </p:nvCxnSpPr>
        <p:spPr bwMode="auto">
          <a:xfrm rot="10800000">
            <a:off x="7232672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20" name="TextBox 19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Software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3331"/>
              </p:ext>
            </p:extLst>
          </p:nvPr>
        </p:nvGraphicFramePr>
        <p:xfrm>
          <a:off x="3167336" y="2090964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Intel Core i5 – 4670 @ 3.40GHZ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Samsung DDR3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Geforce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GTX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1060 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SSD 256GB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Windows 10 Home K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05419"/>
              </p:ext>
            </p:extLst>
          </p:nvPr>
        </p:nvGraphicFramePr>
        <p:xfrm>
          <a:off x="7199784" y="4437112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dirty="0">
                          <a:effectLst/>
                        </a:rPr>
                        <a:t>ARM Cortex-A7</a:t>
                      </a:r>
                      <a:r>
                        <a:rPr lang="pt-BR" altLang="ko-KR" sz="1400" baseline="0" dirty="0">
                          <a:effectLst/>
                        </a:rPr>
                        <a:t> </a:t>
                      </a:r>
                      <a:r>
                        <a:rPr lang="pt-BR" altLang="ko-KR" sz="1400" dirty="0">
                          <a:effectLst/>
                        </a:rPr>
                        <a:t>MP4 1.3 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1.5 GB LPDDR3 SDRAM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ARM Mali-T720 667 MHz 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16GB 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내장메모리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KitKat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(4.4)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90964"/>
            <a:ext cx="1895872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4437112"/>
            <a:ext cx="3456384" cy="21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Hardware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3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0062" y="1772816"/>
            <a:ext cx="11140553" cy="4573485"/>
          </a:xfrm>
        </p:spPr>
        <p:txBody>
          <a:bodyPr anchor="t">
            <a:normAutofit fontScale="77500" lnSpcReduction="2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Studio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이용한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app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버전은 점유율이 가장 높은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KitKat(4.4)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코드는 회원가입시 자동으로 생성되게 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Web server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json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사이 데이터 전송 및 수신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전체적인 한 루프의 작동을 확인하기 위해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Database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테이블 등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필요한 테이블들을 구성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후에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phpMyAdmin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이용해 테이블을 손쉽게 관리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회원가입후 데이터베이스에 저장되는 패스워드는 암호화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22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현황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500062" y="1772816"/>
            <a:ext cx="11140553" cy="4573485"/>
          </a:xfrm>
        </p:spPr>
        <p:txBody>
          <a:bodyPr anchor="t">
            <a:normAutofit fontScale="92500" lnSpcReduction="1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 완료한 기능</a:t>
            </a:r>
            <a:endParaRPr lang="en-US" altLang="ko-KR" sz="3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회원가입시 이메일 인증 기능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생성 및 인식 기능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선물 기능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 내역조회 기능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암호화 기능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개발할 기능</a:t>
            </a:r>
            <a:endParaRPr lang="en-US" altLang="ko-KR" sz="3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사용자간 다중 적립금을 사용하는 더치페이 기능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게시판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환경설정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자동로그인 등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801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현황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500062" y="1772816"/>
            <a:ext cx="11140553" cy="4573485"/>
          </a:xfrm>
        </p:spPr>
        <p:txBody>
          <a:bodyPr anchor="t">
            <a:normAutofit lnSpcReduction="1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졸업작품 </a:t>
            </a:r>
            <a:r>
              <a:rPr lang="en-US" altLang="ko-KR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 </a:t>
            </a:r>
            <a:r>
              <a:rPr lang="ko-KR" altLang="en-US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주소</a:t>
            </a:r>
            <a:endParaRPr lang="en-US" altLang="ko-KR" sz="3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hlinkClick r:id="rId3"/>
              </a:rPr>
              <a:t>https://github.com/DongJinShin/Capstone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3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팀원별</a:t>
            </a:r>
            <a:r>
              <a:rPr lang="ko-KR" altLang="en-US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 ID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팀장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신동진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914400" lvl="2" indent="0">
              <a:buClr>
                <a:srgbClr val="FF412E"/>
              </a:buClr>
              <a:buNone/>
            </a:pP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☆ </a:t>
            </a:r>
            <a: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: </a:t>
            </a:r>
            <a:r>
              <a:rPr lang="en-US" altLang="ko-KR" sz="18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onwooon</a:t>
            </a:r>
            <a:endParaRPr lang="en-US" altLang="ko-KR" sz="1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팀원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백찬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</a:t>
            </a: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☆ </a:t>
            </a:r>
            <a: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: </a:t>
            </a:r>
            <a:r>
              <a:rPr lang="en-US" altLang="ko-KR" sz="18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chanbaek</a:t>
            </a:r>
            <a:endParaRPr lang="en-US" altLang="ko-KR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팀원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박영규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</a:t>
            </a: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☆ </a:t>
            </a:r>
            <a: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: 09pppark</a:t>
            </a:r>
            <a:endParaRPr lang="en-US" altLang="ko-KR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81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</a:p>
        </p:txBody>
      </p:sp>
      <p:graphicFrame>
        <p:nvGraphicFramePr>
          <p:cNvPr id="8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807426"/>
              </p:ext>
            </p:extLst>
          </p:nvPr>
        </p:nvGraphicFramePr>
        <p:xfrm>
          <a:off x="1688615" y="2276872"/>
          <a:ext cx="8814770" cy="3888569"/>
        </p:xfrm>
        <a:graphic>
          <a:graphicData uri="http://schemas.openxmlformats.org/drawingml/2006/table">
            <a:tbl>
              <a:tblPr/>
              <a:tblGrid>
                <a:gridCol w="123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신동진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백찬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박영규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동전관리 시스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템 주요기능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      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baseline="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Database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      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Web, DB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연동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사용자 모드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관리자 모드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및 유지보수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2278"/>
              </p:ext>
            </p:extLst>
          </p:nvPr>
        </p:nvGraphicFramePr>
        <p:xfrm>
          <a:off x="1254176" y="1548569"/>
          <a:ext cx="9696400" cy="5120791"/>
        </p:xfrm>
        <a:graphic>
          <a:graphicData uri="http://schemas.openxmlformats.org/drawingml/2006/table">
            <a:tbl>
              <a:tblPr/>
              <a:tblGrid>
                <a:gridCol w="181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9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1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71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항목</a:t>
                      </a:r>
                    </a:p>
                  </a:txBody>
                  <a:tcPr marL="16317" marR="16317" marT="16311" marB="16311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추진 사항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7~9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주제에 따른 사전조사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제안서작성 및 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분석된 자료를 바탕으로 요구사항 정의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개발</a:t>
                      </a:r>
                      <a:endParaRPr lang="en-US" altLang="ko-KR" sz="1200" kern="1200" baseline="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구축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및 테스트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과 시스템 통합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전체 시스템 테스트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유지보수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과정에서 생기는 문제점 보완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최종 검토 및 발표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졸업작품 보고서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0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 문헌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38079" y="4790226"/>
            <a:ext cx="3655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en-US" altLang="ko-KR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PHP+MySQL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 개발 마스터 북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 </a:t>
            </a:r>
          </a:p>
          <a:p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나가타요리노부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남가람북스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2016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38079" y="20909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서버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연동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</a:t>
            </a:r>
            <a:endParaRPr lang="en-US" altLang="ko-KR" dirty="0"/>
          </a:p>
          <a:p>
            <a:r>
              <a:rPr lang="ko-KR" altLang="en-US" dirty="0"/>
              <a:t>http://www.androidhive.info/2012/05/how-to-connect-android-with-php-mysql/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38079" y="31810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『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바코드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RFID, QR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코드에 대한 이해와 비교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』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저자명 정태민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발행처 고려대학교 대학원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발행년도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http://www.riss.kr/link?id=E973851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3182" y="5066851"/>
            <a:ext cx="3948490" cy="36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코드를 생성하여 인증하는 기술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1247800" y="2636912"/>
            <a:ext cx="2570094" cy="2354408"/>
          </a:xfrm>
          <a:prstGeom prst="rect">
            <a:avLst/>
          </a:prstGeom>
          <a:ln w="38100">
            <a:noFill/>
            <a:prstDash val="solid"/>
          </a:ln>
        </p:spPr>
      </p:pic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</a:t>
            </a: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6147014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8052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참고 문헌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38079" y="5635781"/>
            <a:ext cx="43717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통신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 </a:t>
            </a:r>
          </a:p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https://developer.android.com/training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9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60571" y="649101"/>
            <a:ext cx="4317348" cy="75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88876" y="692696"/>
            <a:ext cx="4317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   N   D   E   X</a:t>
            </a:r>
            <a:endParaRPr lang="ko-KR" altLang="en-US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02812" y="1557638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3969636" y="140441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9465" y="1400582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 설계 개요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9090" y="1916070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9464" y="1907519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68384" y="2410193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464" y="2411358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수행 시나리오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8483" y="2912867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89464" y="2914032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78483" y="3419330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9464" y="3420495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02812" y="2037726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6" name="직사각형 45"/>
          <p:cNvSpPr/>
          <p:nvPr/>
        </p:nvSpPr>
        <p:spPr>
          <a:xfrm>
            <a:off x="4602812" y="2519569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7" name="직사각형 46"/>
          <p:cNvSpPr/>
          <p:nvPr/>
        </p:nvSpPr>
        <p:spPr>
          <a:xfrm>
            <a:off x="4602812" y="3018907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71" name="직사각형 70"/>
          <p:cNvSpPr/>
          <p:nvPr/>
        </p:nvSpPr>
        <p:spPr>
          <a:xfrm>
            <a:off x="4602812" y="4075547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72" name="TextBox 71"/>
          <p:cNvSpPr txBox="1"/>
          <p:nvPr/>
        </p:nvSpPr>
        <p:spPr>
          <a:xfrm>
            <a:off x="3969636" y="3922320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789465" y="3918491"/>
            <a:ext cx="4256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개방 방법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69090" y="4433979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789464" y="4425428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현황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68384" y="4928102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89464" y="4929267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978483" y="5430776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89464" y="5431941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 일정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978483" y="5937239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789464" y="5938404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 문헌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602812" y="4555635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3" name="직사각형 82"/>
          <p:cNvSpPr/>
          <p:nvPr/>
        </p:nvSpPr>
        <p:spPr>
          <a:xfrm>
            <a:off x="4602812" y="5037478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4" name="직사각형 83"/>
          <p:cNvSpPr/>
          <p:nvPr/>
        </p:nvSpPr>
        <p:spPr>
          <a:xfrm>
            <a:off x="4602812" y="5536816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5" name="직사각형 84"/>
          <p:cNvSpPr/>
          <p:nvPr/>
        </p:nvSpPr>
        <p:spPr>
          <a:xfrm>
            <a:off x="4602812" y="3535762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8" name="직사각형 87"/>
          <p:cNvSpPr/>
          <p:nvPr/>
        </p:nvSpPr>
        <p:spPr>
          <a:xfrm>
            <a:off x="4602812" y="6036154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53659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지난 발표에서의 지적 사항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UI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개선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,user friendly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지적 사항에 대한 답변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▶ 사용자가 사용하기 편하게 끔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UI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개선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적립금을 적립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 할 때 순서를 변경 </a:t>
            </a: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관리자가 </a:t>
            </a:r>
            <a:r>
              <a:rPr lang="ko-KR" altLang="en-US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로그인시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인식기가 </a:t>
            </a:r>
            <a:r>
              <a:rPr lang="ko-KR" altLang="en-US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뜨는화면을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적립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 버튼을 눌렀을 때 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인식기가 뜨고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그때 사용자를 인증하여 인증 </a:t>
            </a:r>
            <a:r>
              <a:rPr lang="ko-KR" altLang="en-US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완료시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기능이 작동되게 변경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선물기능에 이메일 대신 아이디 입력</a:t>
            </a: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선물버튼을 눌렀을 때 긴 문자열인 이메일을 입력하기에 불편함을 개선하고자 아이디로 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대체하며 로그인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회원가입시에도 이메일 대신 아이디를 사용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8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배경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현대사회에서의 동전의 가치 하락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현금거래 후 남게 되는 동전에 대한 분실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동전을 활용할 수 있는 방안을 모색하게 됨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목표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개발의 목표는 잔돈을 소지하는 불필요한 행동을 어플을 사용하여 처리해주며 쉽게 잃어버리거나 방치되는 동전을 유용하게 쓸 수 있도록 해준다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/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1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효과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어플을 사용함으로써 동전을 소지하는 귀찮음을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쉽게 잃어 버리거나 흘리는 동전의 낭비를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미리 거스름돈을 준비해야 하는 걱정을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소비자의 동전을 저축하여 현금을 확보하고 다른 경제적 활동 비용으로 쓸 수 있다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이로 인해 현금의 유동성이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5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5"/>
          <p:cNvPicPr>
            <a:picLocks noGrp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175228" y="1676419"/>
            <a:ext cx="2465388" cy="364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텍스트 개체 틀 2"/>
          <p:cNvSpPr>
            <a:spLocks noGrp="1"/>
          </p:cNvSpPr>
          <p:nvPr/>
        </p:nvSpPr>
        <p:spPr bwMode="gray">
          <a:xfrm>
            <a:off x="612748" y="1680141"/>
            <a:ext cx="5627268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latinLnBrk="1" hangingPunct="1">
              <a:spcBef>
                <a:spcPct val="0"/>
              </a:spcBef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Syrup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endParaRPr lang="en-US" altLang="ko-KR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‘SK Planet’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제공하는 어플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적립한 포인트 확인 및 사용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본인의 멤버십 회사의</a:t>
            </a: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각종 이벤트 확인</a:t>
            </a: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어플과 차이점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‘Syrup’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은 포인트를 보여주고</a:t>
            </a: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쓰지만 우리는 현금 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자체를 적립하고  쓸 수 있다는 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6240016" y="1676419"/>
            <a:ext cx="2784648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7"/>
          <p:cNvSpPr txBox="1"/>
          <p:nvPr/>
        </p:nvSpPr>
        <p:spPr>
          <a:xfrm>
            <a:off x="612748" y="5686492"/>
            <a:ext cx="11027868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이와 유사한 기능만 가지고 이름이 다른 어플들이 대다수임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Clip,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통신사별 멤버십 어플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…</a:t>
            </a:r>
          </a:p>
          <a:p>
            <a:pPr>
              <a:defRPr/>
            </a:pP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즉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우리가 개발할 동전을 활용하는 어플은 존재하지 않음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6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3" name="텍스트 개체 틀 2"/>
          <p:cNvSpPr>
            <a:spLocks noGrp="1"/>
          </p:cNvSpPr>
          <p:nvPr/>
        </p:nvSpPr>
        <p:spPr bwMode="gray">
          <a:xfrm>
            <a:off x="571472" y="1674583"/>
            <a:ext cx="5349673" cy="356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없는 사회</a:t>
            </a:r>
            <a:r>
              <a:rPr lang="en-US" altLang="ko-KR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(coinless society)’</a:t>
            </a: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국내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한국은행에서 편의점 잔돈을 교통카드에 충전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해주는 서비스가 시작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해외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프랑스는 지난해 일정 금액 이상의 현금 거래를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전면 금지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스웨덴은 소매점의 현금 결제 거부를 합법화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17508" y="5445112"/>
            <a:ext cx="11026043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민간에서는 이미 동전 사용을 없애려는 시도들이 이어짐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일부 편의점은 잔돈을 네이버페이 등의 포인트로 적립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KB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국민은행도 지난달 초부터 고객이 영업점에서 현금으로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공과금이나 등록금을 납부하고 생긴 거스름돈을 고객 계좌로 입금해주고 있다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1145" y="1676419"/>
            <a:ext cx="5653760" cy="314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1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시나리오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cxnSpLocks noChangeShapeType="1"/>
            <a:stCxn id="22" idx="3"/>
          </p:cNvCxnSpPr>
          <p:nvPr/>
        </p:nvCxnSpPr>
        <p:spPr bwMode="auto">
          <a:xfrm>
            <a:off x="2829897" y="3123183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71" name="직선 화살표 연결선 70"/>
          <p:cNvCxnSpPr>
            <a:cxnSpLocks noChangeShapeType="1"/>
            <a:stCxn id="2" idx="3"/>
          </p:cNvCxnSpPr>
          <p:nvPr/>
        </p:nvCxnSpPr>
        <p:spPr bwMode="auto">
          <a:xfrm flipV="1">
            <a:off x="2832156" y="4427057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73" name="TextBox 25"/>
          <p:cNvSpPr txBox="1">
            <a:spLocks noChangeArrowheads="1"/>
          </p:cNvSpPr>
          <p:nvPr/>
        </p:nvSpPr>
        <p:spPr bwMode="auto">
          <a:xfrm>
            <a:off x="1343472" y="5951617"/>
            <a:ext cx="16093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Administrator</a:t>
            </a:r>
          </a:p>
        </p:txBody>
      </p:sp>
      <p:sp>
        <p:nvSpPr>
          <p:cNvPr id="74" name="TextBox 26"/>
          <p:cNvSpPr txBox="1">
            <a:spLocks noChangeArrowheads="1"/>
          </p:cNvSpPr>
          <p:nvPr/>
        </p:nvSpPr>
        <p:spPr bwMode="auto">
          <a:xfrm>
            <a:off x="5771683" y="5183908"/>
            <a:ext cx="1307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 server</a:t>
            </a:r>
          </a:p>
        </p:txBody>
      </p:sp>
      <p:sp>
        <p:nvSpPr>
          <p:cNvPr id="75" name="TextBox 27"/>
          <p:cNvSpPr txBox="1">
            <a:spLocks noChangeArrowheads="1"/>
          </p:cNvSpPr>
          <p:nvPr/>
        </p:nvSpPr>
        <p:spPr bwMode="auto">
          <a:xfrm>
            <a:off x="9935874" y="5183908"/>
            <a:ext cx="1214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Database</a:t>
            </a:r>
          </a:p>
        </p:txBody>
      </p:sp>
      <p:pic>
        <p:nvPicPr>
          <p:cNvPr id="78" name="Picture 2" descr="C:\Users\onwoo\Pictures\data-base-m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1563" y="3367873"/>
            <a:ext cx="1428760" cy="1953236"/>
          </a:xfrm>
          <a:prstGeom prst="rect">
            <a:avLst/>
          </a:prstGeom>
          <a:noFill/>
        </p:spPr>
      </p:pic>
      <p:pic>
        <p:nvPicPr>
          <p:cNvPr id="79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1683" y="3234466"/>
            <a:ext cx="1264764" cy="1949442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1" y="4502743"/>
            <a:ext cx="1486425" cy="1448874"/>
          </a:xfrm>
          <a:prstGeom prst="rect">
            <a:avLst/>
          </a:prstGeom>
        </p:spPr>
      </p:pic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1343472" y="3798784"/>
            <a:ext cx="150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Student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398746"/>
            <a:ext cx="1486425" cy="1448874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cxnSpLocks noChangeShapeType="1"/>
          </p:cNvCxnSpPr>
          <p:nvPr/>
        </p:nvCxnSpPr>
        <p:spPr bwMode="auto">
          <a:xfrm rot="10800000">
            <a:off x="2829897" y="3327957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36" name="직선 화살표 연결선 35"/>
          <p:cNvCxnSpPr>
            <a:cxnSpLocks noChangeShapeType="1"/>
          </p:cNvCxnSpPr>
          <p:nvPr/>
        </p:nvCxnSpPr>
        <p:spPr bwMode="auto">
          <a:xfrm rot="10800000" flipV="1">
            <a:off x="2832156" y="4633701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/>
          <p:nvPr/>
        </p:nvSpPr>
        <p:spPr>
          <a:xfrm rot="1021516">
            <a:off x="3737035" y="3258765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42971" y="337154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2970" y="393557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6" name="TextBox 45"/>
          <p:cNvSpPr txBox="1"/>
          <p:nvPr/>
        </p:nvSpPr>
        <p:spPr>
          <a:xfrm rot="1060674">
            <a:off x="3532646" y="3809283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7" name="TextBox 46"/>
          <p:cNvSpPr txBox="1"/>
          <p:nvPr/>
        </p:nvSpPr>
        <p:spPr>
          <a:xfrm rot="20657429">
            <a:off x="4018566" y="5035743"/>
            <a:ext cx="6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sp>
        <p:nvSpPr>
          <p:cNvPr id="48" name="TextBox 47"/>
          <p:cNvSpPr txBox="1"/>
          <p:nvPr/>
        </p:nvSpPr>
        <p:spPr>
          <a:xfrm rot="20657429">
            <a:off x="3446115" y="4432536"/>
            <a:ext cx="170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 및 조회</a:t>
            </a:r>
          </a:p>
        </p:txBody>
      </p:sp>
      <p:cxnSp>
        <p:nvCxnSpPr>
          <p:cNvPr id="49" name="직선 화살표 연결선 48"/>
          <p:cNvCxnSpPr>
            <a:cxnSpLocks noChangeShapeType="1"/>
          </p:cNvCxnSpPr>
          <p:nvPr/>
        </p:nvCxnSpPr>
        <p:spPr bwMode="auto">
          <a:xfrm flipV="1">
            <a:off x="727728" y="5227180"/>
            <a:ext cx="833267" cy="966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26" name="직선 연결선 25"/>
          <p:cNvCxnSpPr/>
          <p:nvPr/>
        </p:nvCxnSpPr>
        <p:spPr>
          <a:xfrm flipH="1">
            <a:off x="738850" y="3092619"/>
            <a:ext cx="8221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738850" y="3092619"/>
            <a:ext cx="5778" cy="213456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27728" y="4032607"/>
            <a:ext cx="71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</a:t>
            </a:r>
          </a:p>
        </p:txBody>
      </p:sp>
      <p:cxnSp>
        <p:nvCxnSpPr>
          <p:cNvPr id="84" name="직선 화살표 연결선 83"/>
          <p:cNvCxnSpPr>
            <a:cxnSpLocks noChangeShapeType="1"/>
          </p:cNvCxnSpPr>
          <p:nvPr/>
        </p:nvCxnSpPr>
        <p:spPr bwMode="auto">
          <a:xfrm>
            <a:off x="7095078" y="4764538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5" name="TextBox 84"/>
          <p:cNvSpPr txBox="1"/>
          <p:nvPr/>
        </p:nvSpPr>
        <p:spPr>
          <a:xfrm>
            <a:off x="8076163" y="439750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</a:p>
        </p:txBody>
      </p:sp>
      <p:cxnSp>
        <p:nvCxnSpPr>
          <p:cNvPr id="86" name="직선 화살표 연결선 85"/>
          <p:cNvCxnSpPr>
            <a:cxnSpLocks noChangeShapeType="1"/>
          </p:cNvCxnSpPr>
          <p:nvPr/>
        </p:nvCxnSpPr>
        <p:spPr bwMode="auto">
          <a:xfrm rot="10800000">
            <a:off x="7061662" y="491503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7" name="TextBox 86"/>
          <p:cNvSpPr txBox="1"/>
          <p:nvPr/>
        </p:nvSpPr>
        <p:spPr>
          <a:xfrm>
            <a:off x="8104620" y="4936970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cxnSp>
        <p:nvCxnSpPr>
          <p:cNvPr id="89" name="직선 화살표 연결선 88"/>
          <p:cNvCxnSpPr>
            <a:cxnSpLocks noChangeShapeType="1"/>
          </p:cNvCxnSpPr>
          <p:nvPr/>
        </p:nvCxnSpPr>
        <p:spPr bwMode="auto">
          <a:xfrm flipV="1">
            <a:off x="9356359" y="1824322"/>
            <a:ext cx="994192" cy="6459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90" name="직선 화살표 연결선 89"/>
          <p:cNvCxnSpPr>
            <a:cxnSpLocks noChangeShapeType="1"/>
          </p:cNvCxnSpPr>
          <p:nvPr/>
        </p:nvCxnSpPr>
        <p:spPr bwMode="auto">
          <a:xfrm>
            <a:off x="9356359" y="2141318"/>
            <a:ext cx="994192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91" name="TextBox 90"/>
          <p:cNvSpPr txBox="1"/>
          <p:nvPr/>
        </p:nvSpPr>
        <p:spPr>
          <a:xfrm>
            <a:off x="10322230" y="1620156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Student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22230" y="1986264"/>
            <a:ext cx="169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Administrator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38" name="직선 화살표 연결선 37"/>
          <p:cNvCxnSpPr>
            <a:cxnSpLocks noChangeShapeType="1"/>
          </p:cNvCxnSpPr>
          <p:nvPr/>
        </p:nvCxnSpPr>
        <p:spPr bwMode="auto">
          <a:xfrm>
            <a:off x="7095078" y="374088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40" name="직선 화살표 연결선 39"/>
          <p:cNvCxnSpPr>
            <a:cxnSpLocks noChangeShapeType="1"/>
          </p:cNvCxnSpPr>
          <p:nvPr/>
        </p:nvCxnSpPr>
        <p:spPr bwMode="auto">
          <a:xfrm rot="10800000">
            <a:off x="7078914" y="3891374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309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5" y="2985006"/>
            <a:ext cx="4090320" cy="24908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9" y="4322510"/>
            <a:ext cx="799034" cy="123462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85" y="4322510"/>
            <a:ext cx="799034" cy="1234620"/>
          </a:xfrm>
          <a:prstGeom prst="rect">
            <a:avLst/>
          </a:prstGeom>
        </p:spPr>
      </p:pic>
      <p:cxnSp>
        <p:nvCxnSpPr>
          <p:cNvPr id="125" name="연결선: 구부러짐 124"/>
          <p:cNvCxnSpPr>
            <a:cxnSpLocks/>
          </p:cNvCxnSpPr>
          <p:nvPr/>
        </p:nvCxnSpPr>
        <p:spPr>
          <a:xfrm flipV="1">
            <a:off x="1502576" y="2011527"/>
            <a:ext cx="7349703" cy="2741814"/>
          </a:xfrm>
          <a:prstGeom prst="curvedConnector3">
            <a:avLst>
              <a:gd name="adj1" fmla="val -53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/>
          <p:cNvCxnSpPr>
            <a:cxnSpLocks/>
            <a:stCxn id="114" idx="3"/>
          </p:cNvCxnSpPr>
          <p:nvPr/>
        </p:nvCxnSpPr>
        <p:spPr>
          <a:xfrm>
            <a:off x="2821719" y="4939820"/>
            <a:ext cx="6021501" cy="982172"/>
          </a:xfrm>
          <a:prstGeom prst="curvedConnector3">
            <a:avLst>
              <a:gd name="adj1" fmla="val 101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그림 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1358479"/>
            <a:ext cx="4090320" cy="2855728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9057605" y="2984388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9057605" y="3299444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4322510"/>
            <a:ext cx="4090320" cy="2490866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9129714" y="4610851"/>
            <a:ext cx="1678080" cy="128606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94" y="4694998"/>
            <a:ext cx="1473984" cy="1129645"/>
          </a:xfrm>
          <a:prstGeom prst="rect">
            <a:avLst/>
          </a:prstGeom>
          <a:ln>
            <a:noFill/>
          </a:ln>
        </p:spPr>
      </p:pic>
      <p:cxnSp>
        <p:nvCxnSpPr>
          <p:cNvPr id="144" name="직선 화살표 연결선 143"/>
          <p:cNvCxnSpPr>
            <a:cxnSpLocks noChangeShapeType="1"/>
            <a:endCxn id="138" idx="1"/>
          </p:cNvCxnSpPr>
          <p:nvPr/>
        </p:nvCxnSpPr>
        <p:spPr bwMode="auto">
          <a:xfrm>
            <a:off x="8140781" y="5253882"/>
            <a:ext cx="988933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150" name="직사각형 149"/>
          <p:cNvSpPr/>
          <p:nvPr/>
        </p:nvSpPr>
        <p:spPr>
          <a:xfrm>
            <a:off x="9057605" y="6245515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9057605" y="593481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현재 적립금</a:t>
            </a:r>
          </a:p>
        </p:txBody>
      </p:sp>
      <p:cxnSp>
        <p:nvCxnSpPr>
          <p:cNvPr id="145" name="직선 연결선 144"/>
          <p:cNvCxnSpPr>
            <a:cxnSpLocks/>
          </p:cNvCxnSpPr>
          <p:nvPr/>
        </p:nvCxnSpPr>
        <p:spPr>
          <a:xfrm flipH="1">
            <a:off x="8140781" y="2715945"/>
            <a:ext cx="9168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cxnSpLocks/>
          </p:cNvCxnSpPr>
          <p:nvPr/>
        </p:nvCxnSpPr>
        <p:spPr>
          <a:xfrm flipV="1">
            <a:off x="8140781" y="2715945"/>
            <a:ext cx="0" cy="253793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98926" y="3550566"/>
            <a:ext cx="1718658" cy="6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9" t="39720" r="24387" b="40180"/>
          <a:stretch/>
        </p:blipFill>
        <p:spPr>
          <a:xfrm>
            <a:off x="1549238" y="4240669"/>
            <a:ext cx="81803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01" y="2985006"/>
            <a:ext cx="4090320" cy="249086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350614" y="3254166"/>
            <a:ext cx="1822293" cy="1585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회원가입 페이지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 인증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이용해서 보안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6496816" y="4694998"/>
            <a:ext cx="829704" cy="81033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9069466" y="1664512"/>
            <a:ext cx="1810432" cy="127006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</p:pic>
      <p:cxnSp>
        <p:nvCxnSpPr>
          <p:cNvPr id="46" name="연결선: 구부러짐 45"/>
          <p:cNvCxnSpPr>
            <a:cxnSpLocks/>
            <a:endCxn id="45" idx="1"/>
          </p:cNvCxnSpPr>
          <p:nvPr/>
        </p:nvCxnSpPr>
        <p:spPr>
          <a:xfrm rot="5400000" flipH="1" flipV="1">
            <a:off x="6809165" y="2402050"/>
            <a:ext cx="2362804" cy="215779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" idx="3"/>
          </p:cNvCxnSpPr>
          <p:nvPr/>
        </p:nvCxnSpPr>
        <p:spPr>
          <a:xfrm>
            <a:off x="2367272" y="4420689"/>
            <a:ext cx="1819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 noChangeShapeType="1"/>
          </p:cNvCxnSpPr>
          <p:nvPr/>
        </p:nvCxnSpPr>
        <p:spPr bwMode="auto">
          <a:xfrm>
            <a:off x="5261760" y="5085184"/>
            <a:ext cx="1226726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65" name="직선 연결선 64"/>
          <p:cNvCxnSpPr>
            <a:cxnSpLocks/>
          </p:cNvCxnSpPr>
          <p:nvPr/>
        </p:nvCxnSpPr>
        <p:spPr>
          <a:xfrm flipV="1">
            <a:off x="5272529" y="4869160"/>
            <a:ext cx="0" cy="2160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5879976" y="4365413"/>
            <a:ext cx="0" cy="245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057605" y="361659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8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>
            <a:latin typeface="함초롬돋움" panose="02030504000101010101" pitchFamily="18" charset="-127"/>
            <a:ea typeface="함초롬돋움" panose="02030504000101010101" pitchFamily="18" charset="-127"/>
            <a:cs typeface="함초롬돋움" panose="0203050400010101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4340</TotalTime>
  <Words>996</Words>
  <Application>Microsoft Office PowerPoint</Application>
  <PresentationFormat>와이드스크린</PresentationFormat>
  <Paragraphs>288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Wingdings</vt:lpstr>
      <vt:lpstr>Arial</vt:lpstr>
      <vt:lpstr>함초롬돋움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신동진</cp:lastModifiedBy>
  <cp:revision>876</cp:revision>
  <dcterms:created xsi:type="dcterms:W3CDTF">2016-02-20T17:01:51Z</dcterms:created>
  <dcterms:modified xsi:type="dcterms:W3CDTF">2017-05-16T04:19:08Z</dcterms:modified>
</cp:coreProperties>
</file>